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7" r:id="rId3"/>
    <p:sldId id="297" r:id="rId4"/>
    <p:sldId id="286" r:id="rId5"/>
    <p:sldId id="292" r:id="rId6"/>
    <p:sldId id="289" r:id="rId7"/>
    <p:sldId id="290" r:id="rId8"/>
    <p:sldId id="291" r:id="rId9"/>
    <p:sldId id="260" r:id="rId10"/>
    <p:sldId id="278" r:id="rId11"/>
    <p:sldId id="293" r:id="rId12"/>
    <p:sldId id="296" r:id="rId13"/>
    <p:sldId id="294" r:id="rId14"/>
    <p:sldId id="299" r:id="rId15"/>
    <p:sldId id="300" r:id="rId16"/>
    <p:sldId id="295" r:id="rId17"/>
    <p:sldId id="285" r:id="rId18"/>
    <p:sldId id="288" r:id="rId19"/>
    <p:sldId id="298" r:id="rId20"/>
    <p:sldId id="28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710000"/>
    <a:srgbClr val="000268"/>
    <a:srgbClr val="3AEB61"/>
    <a:srgbClr val="009A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90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1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B037A-7497-4F6A-A3E8-BC60DC522781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FA459-4D07-474D-8923-B13FA60350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8308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9606C-0B4A-4CF8-8D62-EB049B9AFBB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039E6-6242-4EB2-8FBD-97B9EEAD4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14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Taylor Bubble, Wake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39E6-6242-4EB2-8FBD-97B9EEAD4D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6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“Model this region”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39E6-6242-4EB2-8FBD-97B9EEAD4D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47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C039E6-6242-4EB2-8FBD-97B9EEAD4D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2799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869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4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3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66" y="119855"/>
            <a:ext cx="10058400" cy="79756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070" y="1093448"/>
            <a:ext cx="10058400" cy="4775646"/>
          </a:xfrm>
        </p:spPr>
        <p:txBody>
          <a:bodyPr/>
          <a:lstStyle>
            <a:lvl1pPr marL="91440" indent="-91440">
              <a:buClr>
                <a:srgbClr val="0070C0"/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1pPr>
            <a:lvl2pPr marL="384048" indent="-182880">
              <a:buClr>
                <a:srgbClr val="0070C0"/>
              </a:buClr>
              <a:buFont typeface="Courier New" panose="02070309020205020404" pitchFamily="49" charset="0"/>
              <a:buChar char="o"/>
              <a:defRPr>
                <a:latin typeface="+mn-lt"/>
              </a:defRPr>
            </a:lvl2pPr>
            <a:lvl3pPr marL="566928" indent="-182880">
              <a:buClr>
                <a:srgbClr val="0070C0"/>
              </a:buClr>
              <a:buFont typeface="Calibri" panose="020F0502020204030204" pitchFamily="34" charset="0"/>
              <a:buChar char="–"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1"/>
            <a:r>
              <a:rPr lang="en-US" dirty="0"/>
              <a:t>Edit Master text styles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8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082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323556"/>
            <a:ext cx="10058400" cy="7948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654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5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74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557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729032"/>
            <a:ext cx="12188825" cy="128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15" y="6683311"/>
            <a:ext cx="121888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306" y="151621"/>
            <a:ext cx="10058400" cy="738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6" y="1122477"/>
            <a:ext cx="10058400" cy="477564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665024"/>
            <a:ext cx="2472271" cy="159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CD7461-83AF-4EAD-8FD6-7F07BA37B27F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665024"/>
            <a:ext cx="4822804" cy="159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665024"/>
            <a:ext cx="1312025" cy="1598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617253F-EAE7-4D51-B2B1-AE82B5D8791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48506" y="890175"/>
            <a:ext cx="11782237" cy="42687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3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28.png"/><Relationship Id="rId7" Type="http://schemas.openxmlformats.org/officeDocument/2006/relationships/image" Target="../media/image1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0.png"/><Relationship Id="rId7" Type="http://schemas.openxmlformats.org/officeDocument/2006/relationships/image" Target="../media/image40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3.PNG"/><Relationship Id="rId7" Type="http://schemas.openxmlformats.org/officeDocument/2006/relationships/image" Target="../media/image520.PNG"/><Relationship Id="rId12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6.png"/><Relationship Id="rId5" Type="http://schemas.openxmlformats.org/officeDocument/2006/relationships/image" Target="../media/image42.PNG"/><Relationship Id="rId10" Type="http://schemas.openxmlformats.org/officeDocument/2006/relationships/image" Target="../media/image50.png"/><Relationship Id="rId4" Type="http://schemas.openxmlformats.org/officeDocument/2006/relationships/image" Target="../media/image54.PNG"/><Relationship Id="rId9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6.png"/><Relationship Id="rId7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3445" y="719787"/>
            <a:ext cx="9512956" cy="2960587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</a:rPr>
              <a:t>Analyzing Flow in the Wake of a Taylor Bubble</a:t>
            </a:r>
            <a:br>
              <a:rPr lang="en-US" sz="7200" dirty="0">
                <a:solidFill>
                  <a:srgbClr val="002060"/>
                </a:solidFill>
              </a:rPr>
            </a:br>
            <a:endParaRPr lang="en-US" sz="72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3784" y="4388612"/>
            <a:ext cx="10058400" cy="1143000"/>
          </a:xfrm>
        </p:spPr>
        <p:txBody>
          <a:bodyPr/>
          <a:lstStyle/>
          <a:p>
            <a:r>
              <a:rPr lang="en-US" dirty="0"/>
              <a:t>NE 577 Student</a:t>
            </a:r>
          </a:p>
        </p:txBody>
      </p:sp>
    </p:spTree>
    <p:extLst>
      <p:ext uri="{BB962C8B-B14F-4D97-AF65-F5344CB8AC3E}">
        <p14:creationId xmlns:p14="http://schemas.microsoft.com/office/powerpoint/2010/main" val="358038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3CB4-9F06-4B97-8B3F-EC92A740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6" y="119855"/>
            <a:ext cx="10058400" cy="797560"/>
          </a:xfrm>
        </p:spPr>
        <p:txBody>
          <a:bodyPr/>
          <a:lstStyle/>
          <a:p>
            <a:r>
              <a:rPr lang="en-US" dirty="0"/>
              <a:t>Pipe Dimensions &amp; Boundary Conditions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2C264-0912-4CA7-97D1-2EC90476F9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67"/>
          <a:stretch/>
        </p:blipFill>
        <p:spPr>
          <a:xfrm>
            <a:off x="168366" y="3080352"/>
            <a:ext cx="9232900" cy="335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AD9149-7016-4143-9560-F4E4D61CA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75" y="3653351"/>
            <a:ext cx="2286000" cy="1717589"/>
          </a:xfrm>
          <a:prstGeom prst="rect">
            <a:avLst/>
          </a:prstGeom>
          <a:ln w="12700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5D0FCD-FA1D-429D-B51D-AB2E90776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6852" y="1083298"/>
            <a:ext cx="1178261" cy="2038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69A79D-0C1A-4BBF-A684-2676C7C5C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559" y="1083298"/>
            <a:ext cx="2286000" cy="1604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DFBBA4-7BDC-4D30-9965-1C551ED60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89" y="1175879"/>
            <a:ext cx="6279417" cy="17288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889B1-7CB4-4EB6-AC33-9EDF94DF134C}"/>
                  </a:ext>
                </a:extLst>
              </p:cNvPr>
              <p:cNvSpPr txBox="1"/>
              <p:nvPr/>
            </p:nvSpPr>
            <p:spPr>
              <a:xfrm>
                <a:off x="9480775" y="2688040"/>
                <a:ext cx="1554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=30°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18889B1-7CB4-4EB6-AC33-9EDF94DF1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0775" y="2688040"/>
                <a:ext cx="155477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AB5F12-B57B-4799-BE61-05D15578301A}"/>
                  </a:ext>
                </a:extLst>
              </p:cNvPr>
              <p:cNvSpPr/>
              <p:nvPr/>
            </p:nvSpPr>
            <p:spPr>
              <a:xfrm>
                <a:off x="7806842" y="2556273"/>
                <a:ext cx="3741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AB5F12-B57B-4799-BE61-05D1557830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6842" y="2556273"/>
                <a:ext cx="3741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DEB0801-12D4-4714-8C12-F5D15F52556C}"/>
              </a:ext>
            </a:extLst>
          </p:cNvPr>
          <p:cNvSpPr txBox="1"/>
          <p:nvPr/>
        </p:nvSpPr>
        <p:spPr>
          <a:xfrm>
            <a:off x="3904729" y="6315452"/>
            <a:ext cx="155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2060"/>
                </a:solidFill>
              </a:rPr>
              <a:t>NOT TO SCALE</a:t>
            </a:r>
          </a:p>
        </p:txBody>
      </p:sp>
    </p:spTree>
    <p:extLst>
      <p:ext uri="{BB962C8B-B14F-4D97-AF65-F5344CB8AC3E}">
        <p14:creationId xmlns:p14="http://schemas.microsoft.com/office/powerpoint/2010/main" val="93891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07EB4-BCBC-444F-8AF0-D060994D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(Base Mesh)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4C7B30-705A-41B7-A468-CE1B279F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4421422"/>
            <a:ext cx="6000750" cy="2228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EB6E23-CF91-4D0A-BBE1-47160B69D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66" y="4476405"/>
            <a:ext cx="6096000" cy="1895475"/>
          </a:xfrm>
          <a:prstGeom prst="rect">
            <a:avLst/>
          </a:prstGeom>
        </p:spPr>
      </p:pic>
      <p:pic>
        <p:nvPicPr>
          <p:cNvPr id="3" name="LowRes_1">
            <a:hlinkClick r:id="" action="ppaction://media"/>
            <a:extLst>
              <a:ext uri="{FF2B5EF4-FFF2-40B4-BE49-F238E27FC236}">
                <a16:creationId xmlns:a16="http://schemas.microsoft.com/office/drawing/2014/main" id="{E81E4278-F20B-4499-85FB-9F2D23050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898" t="24264" r="15596" b="23246"/>
          <a:stretch/>
        </p:blipFill>
        <p:spPr>
          <a:xfrm>
            <a:off x="2586244" y="1087485"/>
            <a:ext cx="7019512" cy="316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8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6CD6-917B-403E-BCE7-C31EB0F6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(Refined Mesh)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3FA94-7AF2-45F3-B4EA-8092F4F4E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9" y="4422919"/>
            <a:ext cx="6096000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0831D1-9E5D-4F8D-B0E2-C0D644E2D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06002"/>
            <a:ext cx="6041768" cy="2149475"/>
          </a:xfrm>
          <a:prstGeom prst="rect">
            <a:avLst/>
          </a:prstGeom>
        </p:spPr>
      </p:pic>
      <p:pic>
        <p:nvPicPr>
          <p:cNvPr id="3" name="HighRes_1">
            <a:hlinkClick r:id="" action="ppaction://media"/>
            <a:extLst>
              <a:ext uri="{FF2B5EF4-FFF2-40B4-BE49-F238E27FC236}">
                <a16:creationId xmlns:a16="http://schemas.microsoft.com/office/drawing/2014/main" id="{F6AEF66A-6E7E-4C60-957C-BCC0D66BE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7500" t="23444" r="15724" b="22547"/>
          <a:stretch/>
        </p:blipFill>
        <p:spPr>
          <a:xfrm>
            <a:off x="2570312" y="1033030"/>
            <a:ext cx="7159840" cy="3257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E959-2AFB-437E-B224-FFD77E585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983B6A-8A68-4477-AEE0-9774B9739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587" y="1225832"/>
            <a:ext cx="8277225" cy="1657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/>
              <p:nvPr/>
            </p:nvSpPr>
            <p:spPr>
              <a:xfrm>
                <a:off x="-211281" y="3120805"/>
                <a:ext cx="3599938" cy="831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281" y="3120805"/>
                <a:ext cx="3599938" cy="8310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636494" y="6229572"/>
            <a:ext cx="110714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Bird, R. B., Stewart, W. E., &amp; Lightfoot, E. N. (1965). </a:t>
            </a:r>
            <a:r>
              <a:rPr lang="en-US" i="1" dirty="0">
                <a:solidFill>
                  <a:srgbClr val="333333"/>
                </a:solidFill>
                <a:latin typeface="Times New Roman" panose="02020603050405020304" pitchFamily="18" charset="0"/>
              </a:rPr>
              <a:t>Transport Phenomena</a:t>
            </a:r>
            <a:r>
              <a:rPr lang="en-US" dirty="0">
                <a:solidFill>
                  <a:srgbClr val="333333"/>
                </a:solidFill>
                <a:latin typeface="Times New Roman" panose="02020603050405020304" pitchFamily="18" charset="0"/>
              </a:rPr>
              <a:t>. John Wiley &amp; Sons; 3rd Revised edition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/>
              <p:nvPr/>
            </p:nvSpPr>
            <p:spPr>
              <a:xfrm>
                <a:off x="-288490" y="4321751"/>
                <a:ext cx="3599938" cy="783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~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490" y="4321751"/>
                <a:ext cx="3599938" cy="7838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852140" y="3687819"/>
                <a:ext cx="1588767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−0.25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140" y="3687819"/>
                <a:ext cx="1588767" cy="528093"/>
              </a:xfrm>
              <a:prstGeom prst="rect">
                <a:avLst/>
              </a:prstGeom>
              <a:blipFill>
                <a:blip r:embed="rId5"/>
                <a:stretch>
                  <a:fillRect r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778455" y="3636129"/>
                <a:ext cx="1588767" cy="5280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~ 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8455" y="3636129"/>
                <a:ext cx="1588767" cy="528093"/>
              </a:xfrm>
              <a:prstGeom prst="rect">
                <a:avLst/>
              </a:prstGeom>
              <a:blipFill>
                <a:blip r:embed="rId6"/>
                <a:stretch>
                  <a:fillRect r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/>
              <p:nvPr/>
            </p:nvSpPr>
            <p:spPr>
              <a:xfrm>
                <a:off x="9735838" y="3508273"/>
                <a:ext cx="1891386" cy="1014317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~ 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0.25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838" y="3508273"/>
                <a:ext cx="1891386" cy="10143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5">
            <a:extLst>
              <a:ext uri="{FF2B5EF4-FFF2-40B4-BE49-F238E27FC236}">
                <a16:creationId xmlns:a16="http://schemas.microsoft.com/office/drawing/2014/main" id="{8954B87A-D4B3-42E9-BA5B-31621E1DC7F2}"/>
              </a:ext>
            </a:extLst>
          </p:cNvPr>
          <p:cNvSpPr/>
          <p:nvPr/>
        </p:nvSpPr>
        <p:spPr>
          <a:xfrm>
            <a:off x="3178517" y="3776017"/>
            <a:ext cx="547048" cy="492036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5">
            <a:extLst>
              <a:ext uri="{FF2B5EF4-FFF2-40B4-BE49-F238E27FC236}">
                <a16:creationId xmlns:a16="http://schemas.microsoft.com/office/drawing/2014/main" id="{8954B87A-D4B3-42E9-BA5B-31621E1DC7F2}"/>
              </a:ext>
            </a:extLst>
          </p:cNvPr>
          <p:cNvSpPr/>
          <p:nvPr/>
        </p:nvSpPr>
        <p:spPr>
          <a:xfrm>
            <a:off x="6172199" y="3672186"/>
            <a:ext cx="547048" cy="492036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5">
            <a:extLst>
              <a:ext uri="{FF2B5EF4-FFF2-40B4-BE49-F238E27FC236}">
                <a16:creationId xmlns:a16="http://schemas.microsoft.com/office/drawing/2014/main" id="{8954B87A-D4B3-42E9-BA5B-31621E1DC7F2}"/>
              </a:ext>
            </a:extLst>
          </p:cNvPr>
          <p:cNvSpPr/>
          <p:nvPr/>
        </p:nvSpPr>
        <p:spPr>
          <a:xfrm>
            <a:off x="8829693" y="3687819"/>
            <a:ext cx="547048" cy="492036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526E3D-E995-411A-ADB7-5C3A085F87B1}"/>
                  </a:ext>
                </a:extLst>
              </p:cNvPr>
              <p:cNvSpPr/>
              <p:nvPr/>
            </p:nvSpPr>
            <p:spPr>
              <a:xfrm>
                <a:off x="3725565" y="4600465"/>
                <a:ext cx="2458349" cy="9664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1526E3D-E995-411A-ADB7-5C3A085F87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565" y="4600465"/>
                <a:ext cx="2458349" cy="966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4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(Base Mesh [0.236 mm])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534" y="1301973"/>
            <a:ext cx="1510470" cy="41537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0C191-0F78-493C-8FB4-3589CB17650F}"/>
                  </a:ext>
                </a:extLst>
              </p:cNvPr>
              <p:cNvSpPr txBox="1"/>
              <p:nvPr/>
            </p:nvSpPr>
            <p:spPr>
              <a:xfrm>
                <a:off x="9168823" y="5455766"/>
                <a:ext cx="19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0C191-0F78-493C-8FB4-3589CB176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823" y="5455766"/>
                <a:ext cx="1934601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65" y="3599891"/>
            <a:ext cx="5696745" cy="876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81" y="2446169"/>
            <a:ext cx="5782482" cy="8478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281" y="1301973"/>
            <a:ext cx="5763429" cy="8383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281" y="4884406"/>
            <a:ext cx="5724525" cy="981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-109189" y="3013501"/>
                <a:ext cx="158876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189" y="3013501"/>
                <a:ext cx="1588767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Arrow: Right 8">
            <a:extLst>
              <a:ext uri="{FF2B5EF4-FFF2-40B4-BE49-F238E27FC236}">
                <a16:creationId xmlns:a16="http://schemas.microsoft.com/office/drawing/2014/main" id="{DC5E5453-B58D-4CBC-BF26-6B1B2ADCEEBC}"/>
              </a:ext>
            </a:extLst>
          </p:cNvPr>
          <p:cNvSpPr/>
          <p:nvPr/>
        </p:nvSpPr>
        <p:spPr>
          <a:xfrm rot="5400000">
            <a:off x="-807226" y="3458776"/>
            <a:ext cx="3927910" cy="452620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BA09FF-5049-4ACD-9FAC-81D90520AF29}"/>
                  </a:ext>
                </a:extLst>
              </p:cNvPr>
              <p:cNvSpPr/>
              <p:nvPr/>
            </p:nvSpPr>
            <p:spPr>
              <a:xfrm>
                <a:off x="1809034" y="1521076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EBA09FF-5049-4ACD-9FAC-81D90520AF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34" y="1521076"/>
                <a:ext cx="1588767" cy="400110"/>
              </a:xfrm>
              <a:prstGeom prst="rect">
                <a:avLst/>
              </a:prstGeom>
              <a:blipFill>
                <a:blip r:embed="rId9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2A701CA-6704-48B4-8F8F-1CFFB9BF15A4}"/>
                  </a:ext>
                </a:extLst>
              </p:cNvPr>
              <p:cNvSpPr/>
              <p:nvPr/>
            </p:nvSpPr>
            <p:spPr>
              <a:xfrm>
                <a:off x="1809033" y="2670035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2A701CA-6704-48B4-8F8F-1CFFB9BF1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33" y="2670035"/>
                <a:ext cx="1588767" cy="40011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80B9B4-F607-4E93-8A47-4003D489DB80}"/>
                  </a:ext>
                </a:extLst>
              </p:cNvPr>
              <p:cNvSpPr/>
              <p:nvPr/>
            </p:nvSpPr>
            <p:spPr>
              <a:xfrm>
                <a:off x="1724802" y="3689099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1.5 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D80B9B4-F607-4E93-8A47-4003D489DB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02" y="3689099"/>
                <a:ext cx="1588767" cy="400110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CCA515-B5BA-4C8B-BC55-CB89D8FAC11C}"/>
                  </a:ext>
                </a:extLst>
              </p:cNvPr>
              <p:cNvSpPr/>
              <p:nvPr/>
            </p:nvSpPr>
            <p:spPr>
              <a:xfrm>
                <a:off x="1728014" y="4962284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5CCA515-B5BA-4C8B-BC55-CB89D8FAC1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8014" y="4962284"/>
                <a:ext cx="1588767" cy="400110"/>
              </a:xfrm>
              <a:prstGeom prst="rect">
                <a:avLst/>
              </a:prstGeom>
              <a:blipFill>
                <a:blip r:embed="rId1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554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(Refined Mesh [0.123 mm]))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591" y="4757522"/>
            <a:ext cx="5744377" cy="90500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24" y="1220162"/>
            <a:ext cx="5753903" cy="1162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697" y="3667958"/>
            <a:ext cx="5763429" cy="9716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119" y="1435792"/>
            <a:ext cx="1462947" cy="4023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092" y="2337544"/>
            <a:ext cx="5801535" cy="1133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0C191-0F78-493C-8FB4-3589CB17650F}"/>
                  </a:ext>
                </a:extLst>
              </p:cNvPr>
              <p:cNvSpPr txBox="1"/>
              <p:nvPr/>
            </p:nvSpPr>
            <p:spPr>
              <a:xfrm>
                <a:off x="9259465" y="5458897"/>
                <a:ext cx="19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B0C191-0F78-493C-8FB4-3589CB176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465" y="5458897"/>
                <a:ext cx="1934601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6C0FD0-1AC5-425E-9B67-A80F64B8B2B4}"/>
                  </a:ext>
                </a:extLst>
              </p:cNvPr>
              <p:cNvSpPr/>
              <p:nvPr/>
            </p:nvSpPr>
            <p:spPr>
              <a:xfrm>
                <a:off x="1809034" y="1521076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0.5 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6C0FD0-1AC5-425E-9B67-A80F64B8B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34" y="1521076"/>
                <a:ext cx="1588767" cy="400110"/>
              </a:xfrm>
              <a:prstGeom prst="rect">
                <a:avLst/>
              </a:prstGeom>
              <a:blipFill>
                <a:blip r:embed="rId8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402B1A-54FE-4A5F-8BC6-B81633F9EAA7}"/>
                  </a:ext>
                </a:extLst>
              </p:cNvPr>
              <p:cNvSpPr/>
              <p:nvPr/>
            </p:nvSpPr>
            <p:spPr>
              <a:xfrm>
                <a:off x="1809033" y="2670035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402B1A-54FE-4A5F-8BC6-B81633F9EA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033" y="2670035"/>
                <a:ext cx="1588767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F6016A-7C86-471A-B642-AA394660F5A6}"/>
                  </a:ext>
                </a:extLst>
              </p:cNvPr>
              <p:cNvSpPr/>
              <p:nvPr/>
            </p:nvSpPr>
            <p:spPr>
              <a:xfrm>
                <a:off x="1724802" y="3689099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1.5 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7F6016A-7C86-471A-B642-AA394660F5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802" y="3689099"/>
                <a:ext cx="1588767" cy="400110"/>
              </a:xfrm>
              <a:prstGeom prst="rect">
                <a:avLst/>
              </a:prstGeom>
              <a:blipFill>
                <a:blip r:embed="rId10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3A4CC8-C22C-4A2E-92FE-6EFA04D98A76}"/>
                  </a:ext>
                </a:extLst>
              </p:cNvPr>
              <p:cNvSpPr/>
              <p:nvPr/>
            </p:nvSpPr>
            <p:spPr>
              <a:xfrm>
                <a:off x="1745770" y="4962284"/>
                <a:ext cx="158876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2 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3A4CC8-C22C-4A2E-92FE-6EFA04D98A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5770" y="4962284"/>
                <a:ext cx="1588767" cy="400110"/>
              </a:xfrm>
              <a:prstGeom prst="rect">
                <a:avLst/>
              </a:prstGeom>
              <a:blipFill>
                <a:blip r:embed="rId11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E52686-C5F7-4272-A5C1-F422D3B09AC2}"/>
                  </a:ext>
                </a:extLst>
              </p:cNvPr>
              <p:cNvSpPr/>
              <p:nvPr/>
            </p:nvSpPr>
            <p:spPr>
              <a:xfrm>
                <a:off x="-109189" y="3013501"/>
                <a:ext cx="158876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BE52686-C5F7-4272-A5C1-F422D3B09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189" y="3013501"/>
                <a:ext cx="1588767" cy="83099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Right 8">
            <a:extLst>
              <a:ext uri="{FF2B5EF4-FFF2-40B4-BE49-F238E27FC236}">
                <a16:creationId xmlns:a16="http://schemas.microsoft.com/office/drawing/2014/main" id="{A8F0D033-94BF-4E8D-BB4B-DFFC7768B328}"/>
              </a:ext>
            </a:extLst>
          </p:cNvPr>
          <p:cNvSpPr/>
          <p:nvPr/>
        </p:nvSpPr>
        <p:spPr>
          <a:xfrm rot="5400000">
            <a:off x="-807226" y="3458776"/>
            <a:ext cx="3927910" cy="452620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021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E6A7C-65A8-4907-865B-CCC2FF88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1A67D-B489-4D66-ADBF-10AE328E0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 Drastic changes observed with increased mesh resolution</a:t>
            </a:r>
          </a:p>
          <a:p>
            <a:pPr lvl="2"/>
            <a:r>
              <a:rPr lang="en-US" sz="2000" dirty="0"/>
              <a:t>Shorter wake lengths across the simulations</a:t>
            </a:r>
          </a:p>
          <a:p>
            <a:r>
              <a:rPr lang="en-US" sz="3200" dirty="0"/>
              <a:t> In both cases, increasing viscosity increases the apparent wake length </a:t>
            </a:r>
          </a:p>
          <a:p>
            <a:pPr lvl="2"/>
            <a:r>
              <a:rPr lang="en-US" sz="2000" dirty="0"/>
              <a:t> But with increasing viscosity, the wake contains lower mean velocities, and a lower maximum velocity</a:t>
            </a:r>
          </a:p>
          <a:p>
            <a:r>
              <a:rPr lang="en-US" sz="3200" dirty="0"/>
              <a:t> At the higher resolution, the bubble’s shape changes at increase viscosity</a:t>
            </a:r>
          </a:p>
          <a:p>
            <a:pPr lvl="2"/>
            <a:r>
              <a:rPr lang="en-US" sz="2000" dirty="0"/>
              <a:t> Grounds for further investigation</a:t>
            </a:r>
          </a:p>
          <a:p>
            <a:pPr lvl="2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557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0F6CA-6822-4E64-8CBC-2201423AA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A098F1B-1050-4CFE-9C65-EBCF55B60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193" y="1306512"/>
                <a:ext cx="11339950" cy="4775646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 Learned the basics of running PHASTA </a:t>
                </a:r>
              </a:p>
              <a:p>
                <a:pPr lvl="2"/>
                <a:r>
                  <a:rPr lang="en-US" sz="2000" dirty="0"/>
                  <a:t>Also learned how to use SolidWorks and </a:t>
                </a:r>
                <a:r>
                  <a:rPr lang="en-US" sz="2000" dirty="0" err="1"/>
                  <a:t>ParaView</a:t>
                </a:r>
                <a:endParaRPr lang="en-US" sz="2000" dirty="0"/>
              </a:p>
              <a:p>
                <a:r>
                  <a:rPr lang="en-US" sz="3200" dirty="0"/>
                  <a:t> Learned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3200" dirty="0"/>
                  <a:t> can be applied as edge conditions in </a:t>
                </a:r>
                <a:r>
                  <a:rPr lang="en-US" sz="3200" dirty="0" err="1"/>
                  <a:t>SimModeler</a:t>
                </a:r>
                <a:r>
                  <a:rPr lang="en-US" sz="3200" dirty="0"/>
                  <a:t>, which is correctly interpreted by PHASTA</a:t>
                </a:r>
              </a:p>
              <a:p>
                <a:pPr lvl="2"/>
                <a:r>
                  <a:rPr lang="en-US" sz="2000" dirty="0"/>
                  <a:t>Applying it as a condition on a plane doesn’t work so well</a:t>
                </a:r>
              </a:p>
              <a:p>
                <a:pPr lvl="2"/>
                <a:r>
                  <a:rPr lang="en-US" sz="2000" dirty="0"/>
                  <a:t>Applying it to adjoining edges results in departure from domain</a:t>
                </a:r>
              </a:p>
              <a:p>
                <a:r>
                  <a:rPr lang="en-US" sz="3400" dirty="0"/>
                  <a:t> </a:t>
                </a:r>
                <a:r>
                  <a:rPr lang="en-US" sz="3200" dirty="0"/>
                  <a:t>Gained an appreciation for how expensive these two-phase simulations are, and how quickly the cost escalates.</a:t>
                </a:r>
              </a:p>
              <a:p>
                <a:pPr lvl="2"/>
                <a:r>
                  <a:rPr lang="en-US" sz="2000" dirty="0"/>
                  <a:t>  Emphasizes the significance of performing smaller scale studies such as this, making it a worthwhile field of research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A098F1B-1050-4CFE-9C65-EBCF55B60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193" y="1306512"/>
                <a:ext cx="11339950" cy="4775646"/>
              </a:xfrm>
              <a:blipFill>
                <a:blip r:embed="rId2"/>
                <a:stretch>
                  <a:fillRect l="-2151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8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B3B65-6A53-4D96-A592-64C5F17C8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Outstanding Problems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2B63FF7-4FA1-498B-8016-010BEA985C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9193" y="1306512"/>
                <a:ext cx="11339950" cy="4775646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rgbClr val="0070C0"/>
                  </a:buClr>
                  <a:buSzPct val="100000"/>
                  <a:buFont typeface="Courier New" panose="02070309020205020404" pitchFamily="49" charset="0"/>
                  <a:buChar char="o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70C0"/>
                  </a:buClr>
                  <a:buFont typeface="Courier New" panose="02070309020205020404" pitchFamily="49" charset="0"/>
                  <a:buChar char="o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0070C0"/>
                  </a:buClr>
                  <a:buFont typeface="Calibri" panose="020F0502020204030204" pitchFamily="34" charset="0"/>
                  <a:buChar char="–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 Bubble shape is inaccurate</a:t>
                </a:r>
              </a:p>
              <a:p>
                <a:pPr lvl="2"/>
                <a:r>
                  <a:rPr lang="en-US" sz="2000" dirty="0"/>
                  <a:t>Does not represent Taylor bubble properly</a:t>
                </a:r>
              </a:p>
              <a:p>
                <a:pPr lvl="2"/>
                <a:r>
                  <a:rPr lang="en-US" sz="2000" dirty="0"/>
                  <a:t>Results in a different type of wake </a:t>
                </a:r>
              </a:p>
              <a:p>
                <a:pPr lvl="2"/>
                <a:r>
                  <a:rPr lang="en-US" sz="2000" dirty="0"/>
                  <a:t>Drastically changes shape with changing viscosity </a:t>
                </a:r>
              </a:p>
              <a:p>
                <a:r>
                  <a:rPr lang="en-US" sz="3200" dirty="0"/>
                  <a:t> Mesh size is still probably too small to consider flow to be ‘fully resolved’</a:t>
                </a:r>
              </a:p>
              <a:p>
                <a:pPr lvl="2"/>
                <a:r>
                  <a:rPr lang="en-US" sz="2000" dirty="0"/>
                  <a:t>Will need to apply further refinements, perhaps in subdomains around the bubble</a:t>
                </a:r>
              </a:p>
              <a:p>
                <a:r>
                  <a:rPr lang="en-US" sz="3200" dirty="0"/>
                  <a:t> Conditions are slower than that of original simulation</a:t>
                </a:r>
              </a:p>
              <a:p>
                <a:pPr lvl="2"/>
                <a:r>
                  <a:rPr lang="en-US" sz="2000" dirty="0"/>
                  <a:t>Top wall should move at -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1.61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m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000" dirty="0"/>
                  <a:t>, bottom wall at +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0.23 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m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p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lvl="2"/>
                <a:endParaRPr lang="en-US" sz="2000" dirty="0"/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2B63FF7-4FA1-498B-8016-010BEA985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93" y="1306512"/>
                <a:ext cx="11339950" cy="4775646"/>
              </a:xfrm>
              <a:prstGeom prst="rect">
                <a:avLst/>
              </a:prstGeom>
              <a:blipFill>
                <a:blip r:embed="rId2"/>
                <a:stretch>
                  <a:fillRect l="-2043" t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4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4205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907F-A3E6-40DF-A1E6-BEA7503A8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slide12_middle">
            <a:hlinkClick r:id="" action="ppaction://media"/>
            <a:extLst>
              <a:ext uri="{FF2B5EF4-FFF2-40B4-BE49-F238E27FC236}">
                <a16:creationId xmlns:a16="http://schemas.microsoft.com/office/drawing/2014/main" id="{F66A35E7-C051-44BF-A26C-9A348619BF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2726" t="36231" r="12621" b="5196"/>
          <a:stretch/>
        </p:blipFill>
        <p:spPr>
          <a:xfrm>
            <a:off x="1377892" y="1290915"/>
            <a:ext cx="10014926" cy="441960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FD5DD7-F997-4F29-8CAC-E52F232D36C5}"/>
              </a:ext>
            </a:extLst>
          </p:cNvPr>
          <p:cNvSpPr txBox="1"/>
          <p:nvPr/>
        </p:nvSpPr>
        <p:spPr>
          <a:xfrm>
            <a:off x="3146516" y="6144050"/>
            <a:ext cx="7673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Zimmer, M.D. </a:t>
            </a:r>
            <a:r>
              <a:rPr lang="en-US" sz="2800" i="1" dirty="0"/>
              <a:t>Ongoing Research. </a:t>
            </a:r>
            <a:r>
              <a:rPr lang="en-US" sz="2800" dirty="0"/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337557909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2688-AC3B-4CC6-98C0-B8793DCC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F55736-12D6-4D22-AA99-862FA19025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193" y="1306512"/>
                <a:ext cx="8104391" cy="477564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3200" dirty="0"/>
                  <a:t> Large overall domain size </a:t>
                </a:r>
              </a:p>
              <a:p>
                <a:pPr lvl="2"/>
                <a:r>
                  <a:rPr lang="en-US" sz="2000" dirty="0"/>
                  <a:t>Resolved by using a low initial mesh resolution and cutting the domain into a 30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 section</a:t>
                </a:r>
              </a:p>
              <a:p>
                <a:r>
                  <a:rPr lang="en-US" sz="3200" dirty="0"/>
                  <a:t> Lack of convergence with proper Taylor bubble</a:t>
                </a:r>
              </a:p>
              <a:p>
                <a:pPr lvl="2"/>
                <a:r>
                  <a:rPr lang="en-US" sz="2000" dirty="0"/>
                  <a:t>Resolved by initializing an approximation bubble within the main domain</a:t>
                </a:r>
              </a:p>
              <a:p>
                <a:pPr lvl="2"/>
                <a:endParaRPr lang="en-US" dirty="0"/>
              </a:p>
              <a:p>
                <a:pPr lvl="2"/>
                <a:endParaRPr lang="en-US" dirty="0"/>
              </a:p>
              <a:p>
                <a:r>
                  <a:rPr lang="en-US" sz="3200" dirty="0"/>
                  <a:t> Bubble leaving the domain</a:t>
                </a:r>
              </a:p>
              <a:p>
                <a:pPr lvl="2"/>
                <a:r>
                  <a:rPr lang="en-US" sz="2000" dirty="0"/>
                  <a:t>Resolved by only choosing one edge for the condition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sz="20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(rather than three) </a:t>
                </a:r>
                <a:endParaRPr lang="en-US" dirty="0"/>
              </a:p>
              <a:p>
                <a:r>
                  <a:rPr lang="en-US" sz="3200" dirty="0"/>
                  <a:t> Holding the bubble to the wall</a:t>
                </a:r>
              </a:p>
              <a:p>
                <a:pPr lvl="2"/>
                <a:r>
                  <a:rPr lang="en-US" sz="2000" dirty="0"/>
                  <a:t>Resolved by chopping off a millimeter from the bottom and adding an extra edge boundary condition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F55736-12D6-4D22-AA99-862FA19025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193" y="1306512"/>
                <a:ext cx="8104391" cy="4775646"/>
              </a:xfrm>
              <a:blipFill>
                <a:blip r:embed="rId2"/>
                <a:stretch>
                  <a:fillRect l="-2857" t="-3444" r="-2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98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1C2D-6620-44E7-8611-05774EBC4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6" y="119855"/>
            <a:ext cx="10058400" cy="797560"/>
          </a:xfrm>
        </p:spPr>
        <p:txBody>
          <a:bodyPr/>
          <a:lstStyle/>
          <a:p>
            <a:r>
              <a:rPr lang="en-US" dirty="0"/>
              <a:t>Looking at the wake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851EAB-08D7-4F29-8446-2096672D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4" b="8877"/>
          <a:stretch/>
        </p:blipFill>
        <p:spPr>
          <a:xfrm>
            <a:off x="6216798" y="3429000"/>
            <a:ext cx="5287113" cy="22206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A13E84-6340-4DE3-A7FE-952A0B75EB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2" b="4869"/>
          <a:stretch/>
        </p:blipFill>
        <p:spPr>
          <a:xfrm>
            <a:off x="687889" y="3429000"/>
            <a:ext cx="4925112" cy="22206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EFEF75-2B45-4D42-AE84-7CD15C2C7F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97" b="7505"/>
          <a:stretch/>
        </p:blipFill>
        <p:spPr>
          <a:xfrm>
            <a:off x="1623646" y="1232367"/>
            <a:ext cx="8728065" cy="20066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CE17B21-CBF1-4632-84A7-8F928A6E8FCC}"/>
              </a:ext>
            </a:extLst>
          </p:cNvPr>
          <p:cNvCxnSpPr/>
          <p:nvPr/>
        </p:nvCxnSpPr>
        <p:spPr>
          <a:xfrm>
            <a:off x="3122113" y="5649685"/>
            <a:ext cx="152315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B3CAF91-3984-467A-A9A4-82BE609AAF5A}"/>
              </a:ext>
            </a:extLst>
          </p:cNvPr>
          <p:cNvCxnSpPr>
            <a:cxnSpLocks/>
          </p:cNvCxnSpPr>
          <p:nvPr/>
        </p:nvCxnSpPr>
        <p:spPr>
          <a:xfrm>
            <a:off x="2257778" y="3221958"/>
            <a:ext cx="112888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C0D708-E08F-46C7-A32F-B8A41CA68800}"/>
              </a:ext>
            </a:extLst>
          </p:cNvPr>
          <p:cNvCxnSpPr>
            <a:cxnSpLocks/>
          </p:cNvCxnSpPr>
          <p:nvPr/>
        </p:nvCxnSpPr>
        <p:spPr>
          <a:xfrm>
            <a:off x="8240360" y="5649685"/>
            <a:ext cx="2558965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AFD5DD7-F997-4F29-8CAC-E52F232D36C5}"/>
              </a:ext>
            </a:extLst>
          </p:cNvPr>
          <p:cNvSpPr txBox="1"/>
          <p:nvPr/>
        </p:nvSpPr>
        <p:spPr>
          <a:xfrm>
            <a:off x="3150445" y="6029750"/>
            <a:ext cx="76738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Zimmer, M.D. </a:t>
            </a:r>
            <a:r>
              <a:rPr lang="en-US" sz="2800" i="1" dirty="0"/>
              <a:t>Ongoing Research. </a:t>
            </a:r>
            <a:r>
              <a:rPr lang="en-US" sz="2800" dirty="0"/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03554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6368-9736-4FB9-8F38-15F0E49C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 Overview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8C69C1-B5F6-420F-92B5-6CE328E2D07F}"/>
              </a:ext>
            </a:extLst>
          </p:cNvPr>
          <p:cNvSpPr/>
          <p:nvPr/>
        </p:nvSpPr>
        <p:spPr>
          <a:xfrm>
            <a:off x="567473" y="1157397"/>
            <a:ext cx="3036339" cy="12055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Conceive geometry</a:t>
            </a:r>
            <a:endParaRPr lang="en-US" sz="44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2E28BDC-1A96-42A9-A0FE-B712F6252A22}"/>
              </a:ext>
            </a:extLst>
          </p:cNvPr>
          <p:cNvSpPr/>
          <p:nvPr/>
        </p:nvSpPr>
        <p:spPr>
          <a:xfrm>
            <a:off x="4415518" y="1157397"/>
            <a:ext cx="2729353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Iterate, refine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515636A-B708-42D6-93FF-9E6F665B6740}"/>
              </a:ext>
            </a:extLst>
          </p:cNvPr>
          <p:cNvCxnSpPr/>
          <p:nvPr/>
        </p:nvCxnSpPr>
        <p:spPr>
          <a:xfrm>
            <a:off x="3798122" y="1661550"/>
            <a:ext cx="43336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88BBA3F-2CF5-4C70-8FF4-3EA9C613CA3F}"/>
              </a:ext>
            </a:extLst>
          </p:cNvPr>
          <p:cNvSpPr/>
          <p:nvPr/>
        </p:nvSpPr>
        <p:spPr>
          <a:xfrm>
            <a:off x="8250405" y="1157397"/>
            <a:ext cx="3552243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Single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4FC431-F571-4137-AAE3-D67A6450AE5B}"/>
              </a:ext>
            </a:extLst>
          </p:cNvPr>
          <p:cNvCxnSpPr/>
          <p:nvPr/>
        </p:nvCxnSpPr>
        <p:spPr>
          <a:xfrm>
            <a:off x="7455722" y="1661550"/>
            <a:ext cx="43336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E7F53A-C5E7-4409-89E0-E88C2DCB4F29}"/>
              </a:ext>
            </a:extLst>
          </p:cNvPr>
          <p:cNvCxnSpPr>
            <a:cxnSpLocks/>
          </p:cNvCxnSpPr>
          <p:nvPr/>
        </p:nvCxnSpPr>
        <p:spPr>
          <a:xfrm>
            <a:off x="9950968" y="2465294"/>
            <a:ext cx="0" cy="3316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1A8ADA-24AE-4EE3-B7C1-B94F4E3A792B}"/>
              </a:ext>
            </a:extLst>
          </p:cNvPr>
          <p:cNvSpPr/>
          <p:nvPr/>
        </p:nvSpPr>
        <p:spPr>
          <a:xfrm>
            <a:off x="8174846" y="2920374"/>
            <a:ext cx="3552243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 Patterns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AAF4FCA-E7E4-4F89-A91F-F60FD7F37BEF}"/>
              </a:ext>
            </a:extLst>
          </p:cNvPr>
          <p:cNvCxnSpPr>
            <a:cxnSpLocks/>
          </p:cNvCxnSpPr>
          <p:nvPr/>
        </p:nvCxnSpPr>
        <p:spPr>
          <a:xfrm flipH="1">
            <a:off x="7436328" y="3429000"/>
            <a:ext cx="45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14F2F6-BD40-4A56-8F6B-BEB4348BD70C}"/>
              </a:ext>
            </a:extLst>
          </p:cNvPr>
          <p:cNvSpPr/>
          <p:nvPr/>
        </p:nvSpPr>
        <p:spPr>
          <a:xfrm>
            <a:off x="4415518" y="2918254"/>
            <a:ext cx="2877930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Conceive new conditions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8EBC821-070E-430B-933E-E7EF7BA8C865}"/>
              </a:ext>
            </a:extLst>
          </p:cNvPr>
          <p:cNvSpPr/>
          <p:nvPr/>
        </p:nvSpPr>
        <p:spPr>
          <a:xfrm>
            <a:off x="567473" y="2918254"/>
            <a:ext cx="3036338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Two-Phase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5FD7D0-A607-4A43-A4EB-6CCA3BE62A5D}"/>
              </a:ext>
            </a:extLst>
          </p:cNvPr>
          <p:cNvCxnSpPr>
            <a:cxnSpLocks/>
          </p:cNvCxnSpPr>
          <p:nvPr/>
        </p:nvCxnSpPr>
        <p:spPr>
          <a:xfrm flipH="1">
            <a:off x="3778728" y="3500717"/>
            <a:ext cx="45275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C37AFCC-0E0A-43D0-99E0-F22C71978A73}"/>
              </a:ext>
            </a:extLst>
          </p:cNvPr>
          <p:cNvSpPr/>
          <p:nvPr/>
        </p:nvSpPr>
        <p:spPr>
          <a:xfrm>
            <a:off x="567473" y="4679102"/>
            <a:ext cx="3036338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Observe constraints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9C0123-DD62-4CA0-926E-4D69189365C5}"/>
              </a:ext>
            </a:extLst>
          </p:cNvPr>
          <p:cNvCxnSpPr>
            <a:cxnSpLocks/>
          </p:cNvCxnSpPr>
          <p:nvPr/>
        </p:nvCxnSpPr>
        <p:spPr>
          <a:xfrm>
            <a:off x="2076821" y="4222377"/>
            <a:ext cx="0" cy="33169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FA1FBFF-8713-4C20-AE9A-F3091B90CF74}"/>
              </a:ext>
            </a:extLst>
          </p:cNvPr>
          <p:cNvSpPr/>
          <p:nvPr/>
        </p:nvSpPr>
        <p:spPr>
          <a:xfrm>
            <a:off x="8174845" y="4662823"/>
            <a:ext cx="3552243" cy="12055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 virtual Experiments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B01B409-7265-47A5-82E5-5A94816182E0}"/>
              </a:ext>
            </a:extLst>
          </p:cNvPr>
          <p:cNvSpPr/>
          <p:nvPr/>
        </p:nvSpPr>
        <p:spPr>
          <a:xfrm>
            <a:off x="4434913" y="4679101"/>
            <a:ext cx="2877930" cy="15457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Design virtual experiments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C398FC-E948-40AF-B259-36E2F4D188D7}"/>
              </a:ext>
            </a:extLst>
          </p:cNvPr>
          <p:cNvCxnSpPr/>
          <p:nvPr/>
        </p:nvCxnSpPr>
        <p:spPr>
          <a:xfrm>
            <a:off x="7455722" y="5328115"/>
            <a:ext cx="43336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671D4E-5A7B-4E42-B281-4CCF55E61E60}"/>
              </a:ext>
            </a:extLst>
          </p:cNvPr>
          <p:cNvCxnSpPr/>
          <p:nvPr/>
        </p:nvCxnSpPr>
        <p:spPr>
          <a:xfrm>
            <a:off x="3798122" y="5328115"/>
            <a:ext cx="433364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35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11" grpId="0" animBg="1"/>
      <p:bldP spid="14" grpId="0" animBg="1"/>
      <p:bldP spid="16" grpId="0" animBg="1"/>
      <p:bldP spid="18" grpId="0" animBg="1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AD49-BC03-4604-843E-632F2CE86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5" y="119855"/>
            <a:ext cx="11278567" cy="797560"/>
          </a:xfrm>
        </p:spPr>
        <p:txBody>
          <a:bodyPr>
            <a:normAutofit/>
          </a:bodyPr>
          <a:lstStyle/>
          <a:p>
            <a:r>
              <a:rPr lang="en-US" dirty="0"/>
              <a:t>Challenge 1) Large overall domain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A245-AE0E-4A6B-840D-B0B56AC3436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8070" y="1093448"/>
                <a:ext cx="10948862" cy="1254098"/>
              </a:xfrm>
            </p:spPr>
            <p:txBody>
              <a:bodyPr/>
              <a:lstStyle/>
              <a:p>
                <a:r>
                  <a:rPr lang="en-US" sz="4000" dirty="0"/>
                  <a:t>  Resolved by using a low initial mesh resolution and cutting the domain into a 30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4000" dirty="0"/>
                  <a:t> section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3DA245-AE0E-4A6B-840D-B0B56AC34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8070" y="1093448"/>
                <a:ext cx="10948862" cy="1254098"/>
              </a:xfrm>
              <a:blipFill>
                <a:blip r:embed="rId2"/>
                <a:stretch>
                  <a:fillRect l="-2673" t="-13592" b="-15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Right 7">
            <a:extLst>
              <a:ext uri="{FF2B5EF4-FFF2-40B4-BE49-F238E27FC236}">
                <a16:creationId xmlns:a16="http://schemas.microsoft.com/office/drawing/2014/main" id="{02CC53AA-61DC-4CC6-8422-E92026F47728}"/>
              </a:ext>
            </a:extLst>
          </p:cNvPr>
          <p:cNvSpPr/>
          <p:nvPr/>
        </p:nvSpPr>
        <p:spPr>
          <a:xfrm>
            <a:off x="5317067" y="3481271"/>
            <a:ext cx="1614311" cy="1451973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B249C1-085F-4AE1-BD20-074A02385DD5}"/>
              </a:ext>
            </a:extLst>
          </p:cNvPr>
          <p:cNvSpPr/>
          <p:nvPr/>
        </p:nvSpPr>
        <p:spPr>
          <a:xfrm>
            <a:off x="1009650" y="2762250"/>
            <a:ext cx="3181350" cy="3106844"/>
          </a:xfrm>
          <a:prstGeom prst="ellipse">
            <a:avLst/>
          </a:prstGeom>
          <a:noFill/>
          <a:ln w="317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796E8B-14E2-496A-874D-E79EE4BCA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445" y="2762250"/>
            <a:ext cx="2478204" cy="2832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A5E64E6-550D-4DA9-B531-A3667EA40BE7}"/>
                  </a:ext>
                </a:extLst>
              </p:cNvPr>
              <p:cNvSpPr/>
              <p:nvPr/>
            </p:nvSpPr>
            <p:spPr>
              <a:xfrm>
                <a:off x="9370629" y="4329419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A5E64E6-550D-4DA9-B531-A3667EA40B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0629" y="4329419"/>
                <a:ext cx="52052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680737-6950-4A35-B203-5F3E1E770C54}"/>
                  </a:ext>
                </a:extLst>
              </p:cNvPr>
              <p:cNvSpPr txBox="1"/>
              <p:nvPr/>
            </p:nvSpPr>
            <p:spPr>
              <a:xfrm>
                <a:off x="8778806" y="5502963"/>
                <a:ext cx="19346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=30°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680737-6950-4A35-B203-5F3E1E770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806" y="5502963"/>
                <a:ext cx="1934601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24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A3CE-7490-4819-9C33-F68BD435B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5" y="85988"/>
            <a:ext cx="11797857" cy="79756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4000" dirty="0"/>
              <a:t>Challenge 2) Lack of convergence with proper Taylor bubble</a:t>
            </a:r>
            <a:endParaRPr lang="en-US" dirty="0"/>
          </a:p>
        </p:txBody>
      </p:sp>
      <p:pic>
        <p:nvPicPr>
          <p:cNvPr id="4" name="Box_1">
            <a:hlinkClick r:id="" action="ppaction://media"/>
            <a:extLst>
              <a:ext uri="{FF2B5EF4-FFF2-40B4-BE49-F238E27FC236}">
                <a16:creationId xmlns:a16="http://schemas.microsoft.com/office/drawing/2014/main" id="{BF27716B-03C1-48B5-8649-88B011CC41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9503" t="24958" r="13620" b="22395"/>
          <a:stretch/>
        </p:blipFill>
        <p:spPr>
          <a:xfrm>
            <a:off x="538380" y="1026725"/>
            <a:ext cx="7452737" cy="329991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C7D2C4-61F3-4C19-AE71-ABA9650A0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390" y="4660624"/>
            <a:ext cx="1662358" cy="105388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DC5E5453-B58D-4CBC-BF26-6B1B2ADCEEBC}"/>
              </a:ext>
            </a:extLst>
          </p:cNvPr>
          <p:cNvSpPr/>
          <p:nvPr/>
        </p:nvSpPr>
        <p:spPr>
          <a:xfrm rot="5400000">
            <a:off x="10065549" y="4146613"/>
            <a:ext cx="503225" cy="452620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492472-14DE-49D8-BF1D-AF658C29AB1A}"/>
              </a:ext>
            </a:extLst>
          </p:cNvPr>
          <p:cNvSpPr txBox="1"/>
          <p:nvPr/>
        </p:nvSpPr>
        <p:spPr>
          <a:xfrm>
            <a:off x="8251472" y="3268730"/>
            <a:ext cx="40139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Bubble in a ‘box’ outside expected liquid domain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04B779-B4A5-4B07-983F-E582FB4A97D2}"/>
              </a:ext>
            </a:extLst>
          </p:cNvPr>
          <p:cNvSpPr txBox="1"/>
          <p:nvPr/>
        </p:nvSpPr>
        <p:spPr>
          <a:xfrm>
            <a:off x="8251472" y="5767713"/>
            <a:ext cx="3714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Bubble partially inside expected liquid domain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92472-14DE-49D8-BF1D-AF658C29AB1A}"/>
              </a:ext>
            </a:extLst>
          </p:cNvPr>
          <p:cNvSpPr txBox="1"/>
          <p:nvPr/>
        </p:nvSpPr>
        <p:spPr>
          <a:xfrm>
            <a:off x="9246437" y="1156269"/>
            <a:ext cx="199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  <a:latin typeface="Cambria" panose="02040503050406030204" pitchFamily="18" charset="0"/>
              </a:rPr>
              <a:t>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24080-E193-41EC-819B-46CCC01E9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934" y="5307793"/>
            <a:ext cx="5981700" cy="11430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8270709E-C29D-412F-86E4-C0B848DF7AFA}"/>
              </a:ext>
            </a:extLst>
          </p:cNvPr>
          <p:cNvSpPr/>
          <p:nvPr/>
        </p:nvSpPr>
        <p:spPr>
          <a:xfrm rot="5400000">
            <a:off x="2807269" y="4550990"/>
            <a:ext cx="786263" cy="7071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D74294-2906-4E62-B9A8-B8B2EB3C44C2}"/>
              </a:ext>
            </a:extLst>
          </p:cNvPr>
          <p:cNvSpPr txBox="1"/>
          <p:nvPr/>
        </p:nvSpPr>
        <p:spPr>
          <a:xfrm>
            <a:off x="3742971" y="4660624"/>
            <a:ext cx="232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 Timesteps</a:t>
            </a:r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46AEF9-47CE-48A7-9D8D-90C15BA51B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1" t="41317" r="13662" b="42016"/>
          <a:stretch/>
        </p:blipFill>
        <p:spPr>
          <a:xfrm>
            <a:off x="8354524" y="4588625"/>
            <a:ext cx="1783825" cy="1143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30B041-23B5-4163-B713-FC2E692E0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4550" y="1968634"/>
            <a:ext cx="1609725" cy="11620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4033ED-635D-4771-9360-284FE6F3A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7708" y="1976781"/>
            <a:ext cx="1747838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9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ECEE-70AA-47DF-A1AB-5F8D9A69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5" y="119855"/>
            <a:ext cx="11605946" cy="797560"/>
          </a:xfrm>
        </p:spPr>
        <p:txBody>
          <a:bodyPr>
            <a:normAutofit/>
          </a:bodyPr>
          <a:lstStyle/>
          <a:p>
            <a:r>
              <a:rPr lang="en-US" dirty="0"/>
              <a:t>Challenge 3) Bubble leaving the domain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4D1B5A-E80C-4B34-9B0D-2D44415AF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60" t="41550" r="18362" b="40196"/>
          <a:stretch/>
        </p:blipFill>
        <p:spPr>
          <a:xfrm>
            <a:off x="858274" y="3428999"/>
            <a:ext cx="4747637" cy="1952445"/>
          </a:xfrm>
        </p:spPr>
      </p:pic>
      <p:pic>
        <p:nvPicPr>
          <p:cNvPr id="21" name="Content Placeholder 4">
            <a:extLst>
              <a:ext uri="{FF2B5EF4-FFF2-40B4-BE49-F238E27FC236}">
                <a16:creationId xmlns:a16="http://schemas.microsoft.com/office/drawing/2014/main" id="{5319BA78-7BF3-4043-9752-43121E2A0D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61" t="52653" r="28833" b="42976"/>
          <a:stretch/>
        </p:blipFill>
        <p:spPr>
          <a:xfrm>
            <a:off x="3919091" y="4555405"/>
            <a:ext cx="2667000" cy="1964871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7A1AF04C-28EE-4595-B30A-902EF17DA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3" t="29987" r="9092" b="22271"/>
          <a:stretch/>
        </p:blipFill>
        <p:spPr>
          <a:xfrm>
            <a:off x="5719779" y="1188331"/>
            <a:ext cx="649111" cy="2564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80C146-C4CE-44F8-8B52-76B87CB3D9C8}"/>
                  </a:ext>
                </a:extLst>
              </p:cNvPr>
              <p:cNvSpPr txBox="1"/>
              <p:nvPr/>
            </p:nvSpPr>
            <p:spPr>
              <a:xfrm>
                <a:off x="5457622" y="3849399"/>
                <a:ext cx="19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A80C146-C4CE-44F8-8B52-76B87CB3D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622" y="3849399"/>
                <a:ext cx="1934601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5F71C9F-70A4-466B-BC1C-4CF3027A7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83"/>
          <a:stretch/>
        </p:blipFill>
        <p:spPr>
          <a:xfrm>
            <a:off x="685958" y="1090908"/>
            <a:ext cx="4651182" cy="16279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8BD7E6-E524-4CBB-A8E8-C26896CB2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078" y="1904865"/>
            <a:ext cx="2478204" cy="2832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A28970-E30C-438B-8FEC-AB1A39D4C44F}"/>
                  </a:ext>
                </a:extLst>
              </p:cNvPr>
              <p:cNvSpPr txBox="1"/>
              <p:nvPr/>
            </p:nvSpPr>
            <p:spPr>
              <a:xfrm>
                <a:off x="9104681" y="4737098"/>
                <a:ext cx="19346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Only choose top edge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2A28970-E30C-438B-8FEC-AB1A39D4C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681" y="4737098"/>
                <a:ext cx="1934601" cy="1200329"/>
              </a:xfrm>
              <a:prstGeom prst="rect">
                <a:avLst/>
              </a:prstGeom>
              <a:blipFill>
                <a:blip r:embed="rId6"/>
                <a:stretch>
                  <a:fillRect l="-5047" t="-4061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A3DF69-5BC6-4D23-BF99-052DD125B77B}"/>
              </a:ext>
            </a:extLst>
          </p:cNvPr>
          <p:cNvCxnSpPr/>
          <p:nvPr/>
        </p:nvCxnSpPr>
        <p:spPr>
          <a:xfrm>
            <a:off x="10261600" y="2403047"/>
            <a:ext cx="0" cy="1925277"/>
          </a:xfrm>
          <a:prstGeom prst="line">
            <a:avLst/>
          </a:prstGeom>
          <a:ln w="349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9EE013D-E070-45A6-9CAD-76DBE9601806}"/>
              </a:ext>
            </a:extLst>
          </p:cNvPr>
          <p:cNvCxnSpPr>
            <a:cxnSpLocks/>
          </p:cNvCxnSpPr>
          <p:nvPr/>
        </p:nvCxnSpPr>
        <p:spPr>
          <a:xfrm>
            <a:off x="9271000" y="2908300"/>
            <a:ext cx="1008575" cy="1420024"/>
          </a:xfrm>
          <a:prstGeom prst="line">
            <a:avLst/>
          </a:prstGeom>
          <a:ln w="349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DD181BE-1C27-45ED-9FB1-E87B41C2CFDF}"/>
              </a:ext>
            </a:extLst>
          </p:cNvPr>
          <p:cNvSpPr/>
          <p:nvPr/>
        </p:nvSpPr>
        <p:spPr>
          <a:xfrm>
            <a:off x="3365146" y="4737098"/>
            <a:ext cx="228954" cy="27940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34D64DD-2BAF-47F1-840F-A14BADB1F969}"/>
              </a:ext>
            </a:extLst>
          </p:cNvPr>
          <p:cNvSpPr/>
          <p:nvPr/>
        </p:nvSpPr>
        <p:spPr>
          <a:xfrm>
            <a:off x="3919091" y="4567790"/>
            <a:ext cx="2513654" cy="159165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7FF320-A646-485B-BF05-3539EC60F013}"/>
              </a:ext>
            </a:extLst>
          </p:cNvPr>
          <p:cNvCxnSpPr>
            <a:cxnSpLocks/>
          </p:cNvCxnSpPr>
          <p:nvPr/>
        </p:nvCxnSpPr>
        <p:spPr>
          <a:xfrm flipV="1">
            <a:off x="3365146" y="4555406"/>
            <a:ext cx="553945" cy="1816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F29E91-7D7D-4E88-B625-2DE6F25F5DD2}"/>
              </a:ext>
            </a:extLst>
          </p:cNvPr>
          <p:cNvCxnSpPr>
            <a:cxnSpLocks/>
          </p:cNvCxnSpPr>
          <p:nvPr/>
        </p:nvCxnSpPr>
        <p:spPr>
          <a:xfrm>
            <a:off x="3365146" y="4975746"/>
            <a:ext cx="553945" cy="1183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C4D84B7-E306-4085-BDC0-428B3651A564}"/>
              </a:ext>
            </a:extLst>
          </p:cNvPr>
          <p:cNvCxnSpPr>
            <a:cxnSpLocks/>
          </p:cNvCxnSpPr>
          <p:nvPr/>
        </p:nvCxnSpPr>
        <p:spPr>
          <a:xfrm>
            <a:off x="7420569" y="1177311"/>
            <a:ext cx="0" cy="5342965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FD50D83E-2CB8-4A87-B304-EE4310B31D41}"/>
              </a:ext>
            </a:extLst>
          </p:cNvPr>
          <p:cNvSpPr/>
          <p:nvPr/>
        </p:nvSpPr>
        <p:spPr>
          <a:xfrm rot="5400000">
            <a:off x="1985303" y="2770740"/>
            <a:ext cx="786263" cy="7071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6DD5A1-1821-4120-A08E-B8BD2037152D}"/>
              </a:ext>
            </a:extLst>
          </p:cNvPr>
          <p:cNvSpPr txBox="1"/>
          <p:nvPr/>
        </p:nvSpPr>
        <p:spPr>
          <a:xfrm>
            <a:off x="2873507" y="2811007"/>
            <a:ext cx="232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5000 Timesteps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492472-14DE-49D8-BF1D-AF658C29AB1A}"/>
              </a:ext>
            </a:extLst>
          </p:cNvPr>
          <p:cNvSpPr txBox="1"/>
          <p:nvPr/>
        </p:nvSpPr>
        <p:spPr>
          <a:xfrm>
            <a:off x="8903537" y="1116500"/>
            <a:ext cx="199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chemeClr val="accent2"/>
                </a:solidFill>
                <a:latin typeface="Cambria" panose="02040503050406030204" pitchFamily="18" charset="0"/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41539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 animBg="1"/>
      <p:bldP spid="46" grpId="0" animBg="1"/>
      <p:bldP spid="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345C6-4311-4B4C-9DC0-FFD4C5DF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66" y="119855"/>
            <a:ext cx="11109234" cy="797560"/>
          </a:xfrm>
        </p:spPr>
        <p:txBody>
          <a:bodyPr>
            <a:noAutofit/>
          </a:bodyPr>
          <a:lstStyle/>
          <a:p>
            <a:r>
              <a:rPr lang="en-US" dirty="0"/>
              <a:t>Challenge 4) Holding the bubble to the wall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259A3C-9F13-4CF9-9F27-ED8CD3FB9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58" y="4074253"/>
            <a:ext cx="5457825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DC4E36-DCBC-47A3-AD85-B2765EA86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4853"/>
            <a:ext cx="5638800" cy="18288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38B5873-2CDD-4363-ACDF-383C2614941E}"/>
              </a:ext>
            </a:extLst>
          </p:cNvPr>
          <p:cNvSpPr/>
          <p:nvPr/>
        </p:nvSpPr>
        <p:spPr>
          <a:xfrm rot="5400000">
            <a:off x="2426268" y="3123187"/>
            <a:ext cx="786263" cy="70719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rgbClr val="00206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2BBABF-29D0-4251-8292-1624DE1FA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8108" y="2297426"/>
            <a:ext cx="1330034" cy="22631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A1637F-7E57-46EB-BD38-11AEE8715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045" y="2198097"/>
            <a:ext cx="1721436" cy="22631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E27C72-05FE-4B47-8CEF-EC1B6388C23D}"/>
              </a:ext>
            </a:extLst>
          </p:cNvPr>
          <p:cNvCxnSpPr>
            <a:cxnSpLocks/>
          </p:cNvCxnSpPr>
          <p:nvPr/>
        </p:nvCxnSpPr>
        <p:spPr>
          <a:xfrm>
            <a:off x="7420569" y="1177311"/>
            <a:ext cx="0" cy="5342965"/>
          </a:xfrm>
          <a:prstGeom prst="line">
            <a:avLst/>
          </a:prstGeom>
          <a:ln w="222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954B87A-D4B3-42E9-BA5B-31621E1DC7F2}"/>
              </a:ext>
            </a:extLst>
          </p:cNvPr>
          <p:cNvSpPr/>
          <p:nvPr/>
        </p:nvSpPr>
        <p:spPr>
          <a:xfrm>
            <a:off x="9452674" y="3083653"/>
            <a:ext cx="547048" cy="492036"/>
          </a:xfrm>
          <a:prstGeom prst="rightArrow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/>
              <p:nvPr/>
            </p:nvSpPr>
            <p:spPr>
              <a:xfrm>
                <a:off x="9452674" y="4919656"/>
                <a:ext cx="193460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Add edge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ϕ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ϕ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d</m:t>
                        </m:r>
                      </m:sub>
                    </m:sSub>
                    <m:r>
                      <a:rPr lang="en-US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C87EA7A-1497-4E9D-A25D-B14F9FF82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674" y="4919656"/>
                <a:ext cx="1934601" cy="830997"/>
              </a:xfrm>
              <a:prstGeom prst="rect">
                <a:avLst/>
              </a:prstGeom>
              <a:blipFill>
                <a:blip r:embed="rId6"/>
                <a:stretch>
                  <a:fillRect l="-5047" t="-5882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7EF047-139B-440D-8604-27999614FD39}"/>
              </a:ext>
            </a:extLst>
          </p:cNvPr>
          <p:cNvCxnSpPr>
            <a:cxnSpLocks/>
          </p:cNvCxnSpPr>
          <p:nvPr/>
        </p:nvCxnSpPr>
        <p:spPr>
          <a:xfrm flipV="1">
            <a:off x="10629900" y="4330700"/>
            <a:ext cx="373225" cy="5817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4931E90-A6A3-41D4-AA36-31F62716C2F3}"/>
              </a:ext>
            </a:extLst>
          </p:cNvPr>
          <p:cNvSpPr txBox="1"/>
          <p:nvPr/>
        </p:nvSpPr>
        <p:spPr>
          <a:xfrm>
            <a:off x="3314472" y="3163454"/>
            <a:ext cx="2324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2000 Timesteps</a:t>
            </a:r>
          </a:p>
        </p:txBody>
      </p:sp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3A657F23-E4DB-4070-911B-8C42C0E4F3C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73" t="29987" r="9092" b="22271"/>
          <a:stretch/>
        </p:blipFill>
        <p:spPr>
          <a:xfrm>
            <a:off x="5874896" y="1402187"/>
            <a:ext cx="649111" cy="2564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B0C191-0F78-493C-8FB4-3589CB17650F}"/>
                  </a:ext>
                </a:extLst>
              </p:cNvPr>
              <p:cNvSpPr txBox="1"/>
              <p:nvPr/>
            </p:nvSpPr>
            <p:spPr>
              <a:xfrm>
                <a:off x="5612739" y="4063255"/>
                <a:ext cx="19346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5B0C191-0F78-493C-8FB4-3589CB176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2739" y="4063255"/>
                <a:ext cx="1934601" cy="461665"/>
              </a:xfrm>
              <a:prstGeom prst="rect">
                <a:avLst/>
              </a:prstGeom>
              <a:blipFill>
                <a:blip r:embed="rId8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D492472-14DE-49D8-BF1D-AF658C29AB1A}"/>
              </a:ext>
            </a:extLst>
          </p:cNvPr>
          <p:cNvSpPr txBox="1"/>
          <p:nvPr/>
        </p:nvSpPr>
        <p:spPr>
          <a:xfrm>
            <a:off x="8826380" y="1177311"/>
            <a:ext cx="199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solidFill>
                  <a:srgbClr val="0070C0"/>
                </a:solidFill>
                <a:latin typeface="Cambria" panose="02040503050406030204" pitchFamily="18" charset="0"/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86682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7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66" y="119855"/>
            <a:ext cx="10058400" cy="797560"/>
          </a:xfrm>
        </p:spPr>
        <p:txBody>
          <a:bodyPr/>
          <a:lstStyle/>
          <a:p>
            <a:r>
              <a:rPr lang="en-US" dirty="0"/>
              <a:t>Pipe Geometry Iterations</a:t>
            </a:r>
          </a:p>
        </p:txBody>
      </p:sp>
      <p:pic>
        <p:nvPicPr>
          <p:cNvPr id="19" name="Picture 18" descr="C:\Users\Naveen\Downloads\image.png">
            <a:extLst>
              <a:ext uri="{FF2B5EF4-FFF2-40B4-BE49-F238E27FC236}">
                <a16:creationId xmlns:a16="http://schemas.microsoft.com/office/drawing/2014/main" id="{1A5DB860-4F6E-4B81-9D65-0E548630A1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93" y="1246819"/>
            <a:ext cx="2905490" cy="251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6EE1C3-867B-4283-97DF-528EA128A625}"/>
              </a:ext>
            </a:extLst>
          </p:cNvPr>
          <p:cNvPicPr/>
          <p:nvPr/>
        </p:nvPicPr>
        <p:blipFill rotWithShape="1">
          <a:blip r:embed="rId4"/>
          <a:srcRect t="17042"/>
          <a:stretch/>
        </p:blipFill>
        <p:spPr bwMode="auto">
          <a:xfrm>
            <a:off x="474946" y="1569046"/>
            <a:ext cx="3781425" cy="2084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ED2D76-21ED-4A6D-9F20-A1301AF09EB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84523" y="1768475"/>
            <a:ext cx="2547620" cy="1660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7569C0-80B1-43DC-9C16-C0DED5EFBF6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393" y="3838891"/>
            <a:ext cx="5943600" cy="2496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2DED50-CE5A-4B3C-A579-29A93DD233A4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25605"/>
            <a:ext cx="5247512" cy="21831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B7C581-0808-43E2-93FE-A0901A90FCEB}"/>
              </a:ext>
            </a:extLst>
          </p:cNvPr>
          <p:cNvCxnSpPr>
            <a:cxnSpLocks/>
          </p:cNvCxnSpPr>
          <p:nvPr/>
        </p:nvCxnSpPr>
        <p:spPr>
          <a:xfrm>
            <a:off x="5387746" y="1156447"/>
            <a:ext cx="0" cy="5342965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96464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2759</TotalTime>
  <Words>660</Words>
  <Application>Microsoft Office PowerPoint</Application>
  <PresentationFormat>Widescreen</PresentationFormat>
  <Paragraphs>111</Paragraphs>
  <Slides>20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Cambria</vt:lpstr>
      <vt:lpstr>Cambria Math</vt:lpstr>
      <vt:lpstr>Courier New</vt:lpstr>
      <vt:lpstr>Times New Roman</vt:lpstr>
      <vt:lpstr>Retrospect</vt:lpstr>
      <vt:lpstr>Analyzing Flow in the Wake of a Taylor Bubble </vt:lpstr>
      <vt:lpstr>Background</vt:lpstr>
      <vt:lpstr>Looking at the wake</vt:lpstr>
      <vt:lpstr>Progress Overview</vt:lpstr>
      <vt:lpstr>Challenge 1) Large overall domain size</vt:lpstr>
      <vt:lpstr> Challenge 2) Lack of convergence with proper Taylor bubble</vt:lpstr>
      <vt:lpstr>Challenge 3) Bubble leaving the domain</vt:lpstr>
      <vt:lpstr>Challenge 4) Holding the bubble to the wall</vt:lpstr>
      <vt:lpstr>Pipe Geometry Iterations</vt:lpstr>
      <vt:lpstr>Pipe Dimensions &amp; Boundary Conditions</vt:lpstr>
      <vt:lpstr>Results (Base Mesh)</vt:lpstr>
      <vt:lpstr>Results (Refined Mesh)</vt:lpstr>
      <vt:lpstr>Range of Variables</vt:lpstr>
      <vt:lpstr>Results (Base Mesh [0.236 mm])</vt:lpstr>
      <vt:lpstr>Results (Refined Mesh [0.123 mm]))</vt:lpstr>
      <vt:lpstr>Interpretation</vt:lpstr>
      <vt:lpstr>Learning Outcomes</vt:lpstr>
      <vt:lpstr>Outstanding Problems</vt:lpstr>
      <vt:lpstr>Questions?</vt:lpstr>
      <vt:lpstr>Challenges Overview</vt:lpstr>
    </vt:vector>
  </TitlesOfParts>
  <Manager>Igor Bolotnov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Bolotnov</dc:creator>
  <cp:lastModifiedBy>Igor A Bolotnov</cp:lastModifiedBy>
  <cp:revision>146</cp:revision>
  <dcterms:created xsi:type="dcterms:W3CDTF">2017-04-14T18:57:16Z</dcterms:created>
  <dcterms:modified xsi:type="dcterms:W3CDTF">2023-01-24T21:29:04Z</dcterms:modified>
</cp:coreProperties>
</file>